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5E538-B785-4F6B-9697-63902649E6F8}" v="1" dt="2023-09-19T03:13:20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ro Gerardo Espinoza Tec" userId="9568e854f37d4b1e" providerId="LiveId" clId="{BFE5E538-B785-4F6B-9697-63902649E6F8}"/>
    <pc:docChg chg="modSld">
      <pc:chgData name="Jairo Gerardo Espinoza Tec" userId="9568e854f37d4b1e" providerId="LiveId" clId="{BFE5E538-B785-4F6B-9697-63902649E6F8}" dt="2023-09-19T03:03:25.773" v="122" actId="20577"/>
      <pc:docMkLst>
        <pc:docMk/>
      </pc:docMkLst>
      <pc:sldChg chg="modSp mod">
        <pc:chgData name="Jairo Gerardo Espinoza Tec" userId="9568e854f37d4b1e" providerId="LiveId" clId="{BFE5E538-B785-4F6B-9697-63902649E6F8}" dt="2023-09-19T03:03:25.773" v="122" actId="20577"/>
        <pc:sldMkLst>
          <pc:docMk/>
          <pc:sldMk cId="3869567903" sldId="271"/>
        </pc:sldMkLst>
        <pc:spChg chg="mod">
          <ac:chgData name="Jairo Gerardo Espinoza Tec" userId="9568e854f37d4b1e" providerId="LiveId" clId="{BFE5E538-B785-4F6B-9697-63902649E6F8}" dt="2023-09-19T03:03:25.773" v="122" actId="20577"/>
          <ac:spMkLst>
            <pc:docMk/>
            <pc:sldMk cId="3869567903" sldId="271"/>
            <ac:spMk id="4" creationId="{E6BEA018-946A-9A9B-DB39-81041D7EB9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9/18/2023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5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9/18/2023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9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4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0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7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9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FC7EF3-E7F9-3D22-2E7E-F1081EBD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CEF418-6FF1-7997-00C1-610A829A6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4DA4A7-B950-64A8-16F4-54C61793E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14" y="2619435"/>
            <a:ext cx="12208615" cy="1600200"/>
          </a:xfrm>
        </p:spPr>
        <p:txBody>
          <a:bodyPr>
            <a:normAutofit/>
          </a:bodyPr>
          <a:lstStyle/>
          <a:p>
            <a:r>
              <a:rPr lang="es-MX" sz="9600" dirty="0">
                <a:ln w="76200">
                  <a:solidFill>
                    <a:schemeClr val="accent6">
                      <a:lumMod val="50000"/>
                    </a:schemeClr>
                  </a:solidFill>
                </a:ln>
                <a:latin typeface="Amasis MT Pro Black" panose="02040A04050005020304" pitchFamily="18" charset="0"/>
              </a:rPr>
              <a:t>VS</a:t>
            </a:r>
            <a:endParaRPr lang="es-MX" sz="9600" dirty="0">
              <a:ln w="76200">
                <a:solidFill>
                  <a:schemeClr val="accent6">
                    <a:lumMod val="50000"/>
                  </a:schemeClr>
                </a:solidFill>
              </a:ln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3459E-A137-D00E-6177-B9B5AFAEF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401" y="4855084"/>
            <a:ext cx="12189974" cy="1281319"/>
          </a:xfrm>
        </p:spPr>
        <p:txBody>
          <a:bodyPr>
            <a:normAutofit/>
          </a:bodyPr>
          <a:lstStyle/>
          <a:p>
            <a:r>
              <a:rPr lang="es-MX" sz="4400" dirty="0">
                <a:ln w="38100">
                  <a:solidFill>
                    <a:schemeClr val="accent2"/>
                  </a:solidFill>
                </a:ln>
                <a:latin typeface="Amasis MT Pro Black" panose="02040A04050005020304" pitchFamily="18" charset="0"/>
              </a:rPr>
              <a:t>Batalla</a:t>
            </a:r>
            <a:r>
              <a:rPr lang="es-MX" sz="4400" dirty="0">
                <a:latin typeface="Amasis MT Pro Black" panose="02040A04050005020304" pitchFamily="18" charset="0"/>
              </a:rPr>
              <a:t> </a:t>
            </a:r>
            <a:r>
              <a:rPr lang="es-MX" sz="4400" dirty="0">
                <a:ln w="38100">
                  <a:solidFill>
                    <a:schemeClr val="accent2"/>
                  </a:solidFill>
                </a:ln>
                <a:latin typeface="Amasis MT Pro Black" panose="02040A04050005020304" pitchFamily="18" charset="0"/>
              </a:rPr>
              <a:t>de</a:t>
            </a:r>
            <a:r>
              <a:rPr lang="es-MX" sz="4400" dirty="0">
                <a:latin typeface="Amasis MT Pro Black" panose="02040A04050005020304" pitchFamily="18" charset="0"/>
              </a:rPr>
              <a:t> </a:t>
            </a:r>
            <a:r>
              <a:rPr lang="es-MX" sz="4400" dirty="0">
                <a:ln w="38100">
                  <a:solidFill>
                    <a:schemeClr val="accent6">
                      <a:lumMod val="50000"/>
                    </a:schemeClr>
                  </a:solidFill>
                </a:ln>
                <a:latin typeface="Amasis MT Pro Black" panose="02040A04050005020304" pitchFamily="18" charset="0"/>
              </a:rPr>
              <a:t>Ingenierías</a:t>
            </a:r>
            <a:r>
              <a:rPr lang="es-MX" sz="4400" dirty="0">
                <a:latin typeface="Amasis MT Pro Black" panose="02040A04050005020304" pitchFamily="18" charset="0"/>
              </a:rPr>
              <a:t> </a:t>
            </a:r>
            <a:r>
              <a:rPr lang="es-MX" sz="4400" dirty="0">
                <a:ln w="38100">
                  <a:solidFill>
                    <a:srgbClr val="FF0000"/>
                  </a:solidFill>
                </a:ln>
                <a:latin typeface="Amasis MT Pro Black" panose="02040A04050005020304" pitchFamily="18" charset="0"/>
              </a:rPr>
              <a:t>de</a:t>
            </a:r>
            <a:r>
              <a:rPr lang="es-MX" sz="4400" dirty="0">
                <a:latin typeface="Amasis MT Pro Black" panose="02040A04050005020304" pitchFamily="18" charset="0"/>
              </a:rPr>
              <a:t> </a:t>
            </a:r>
            <a:r>
              <a:rPr lang="es-MX" sz="4400" dirty="0">
                <a:ln w="38100">
                  <a:solidFill>
                    <a:srgbClr val="FF0000"/>
                  </a:solidFill>
                </a:ln>
                <a:latin typeface="Amasis MT Pro Black" panose="02040A04050005020304" pitchFamily="18" charset="0"/>
              </a:rPr>
              <a:t>Software</a:t>
            </a:r>
          </a:p>
        </p:txBody>
      </p:sp>
      <p:pic>
        <p:nvPicPr>
          <p:cNvPr id="1030" name="Picture 6" descr="Blog De La Salle Bajío – Blog De La Salle Bajío">
            <a:extLst>
              <a:ext uri="{FF2B5EF4-FFF2-40B4-BE49-F238E27FC236}">
                <a16:creationId xmlns:a16="http://schemas.microsoft.com/office/drawing/2014/main" id="{44B5C0BA-2F74-7164-C637-89F11F171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063" y="241585"/>
            <a:ext cx="68770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C53E3A-F9E1-5641-BC75-F5393F55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1" y="-10643"/>
            <a:ext cx="5308599" cy="29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80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49854C-7F65-3C8C-7513-22B2DCD7B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/>
          <a:stretch/>
        </p:blipFill>
        <p:spPr bwMode="auto">
          <a:xfrm>
            <a:off x="-621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Habilidades Técnicas DeLaSalle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Capacidad de abstracción para la generación de proyectos del área tecnológica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Diseñar, codificar e implementar para el desarrollo de software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Gestionar proyectos en el ámbito tecnológico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Liderazgo en equipos de desarrollo y para controlar procesos tecnológicos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Analizar, desarrollar y manipular sistemas de comunicación móvil y manejo de redes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Analizar datos para la toma de decisiones en el ámbito tecnológico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Generación de documentación y control de cambios en proyectos de software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de cambios y del riesgo basado en la gestión de proyectos tecnológicos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 de decisiones estratégicas en el ámbito tecnológico</a:t>
            </a:r>
          </a:p>
        </p:txBody>
      </p:sp>
    </p:spTree>
    <p:extLst>
      <p:ext uri="{BB962C8B-B14F-4D97-AF65-F5344CB8AC3E}">
        <p14:creationId xmlns:p14="http://schemas.microsoft.com/office/powerpoint/2010/main" val="410183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1" r="-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Habilidades Blandas UADY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Liderazgo en equipos de trabajo multidisciplinarios.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Perseverancia en la solución de problemas.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Capacidad de mantenerse actualizado en su área de trabajo.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Afán de superación.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Responsabilidad y ética en su desempeño profesional.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Conducta emprendedora e innovadora.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Conciencia de la realidad social y responsabilidad ecológica.</a:t>
            </a:r>
          </a:p>
          <a:p>
            <a:pPr>
              <a:buSzPct val="100000"/>
            </a:pPr>
            <a:endParaRPr lang="es-MX" sz="22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896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49854C-7F65-3C8C-7513-22B2DCD7B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/>
          <a:stretch/>
        </p:blipFill>
        <p:spPr bwMode="auto">
          <a:xfrm>
            <a:off x="-621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Habilidades Técnicas DeLaSalle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Capacidad de abstracción para la generación de proyectos del área tecnológica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Diseñar, codificar e implementar para el desarrollo de software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Gestionar proyectos en el ámbito tecnológico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Liderazgo en equipos de desarrollo y para controlar procesos tecnológicos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Analizar, desarrollar y manipular sistemas de comunicación móvil y manejo de redes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Analizar datos para la toma de decisiones en el ámbito tecnológico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Generación de documentación y control de cambios en proyectos de software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de cambios y del riesgo basado en la gestión de proyectos tecnológicos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Toma de decisiones estratégicas en el ámbito tecnológico</a:t>
            </a:r>
          </a:p>
        </p:txBody>
      </p:sp>
    </p:spTree>
    <p:extLst>
      <p:ext uri="{BB962C8B-B14F-4D97-AF65-F5344CB8AC3E}">
        <p14:creationId xmlns:p14="http://schemas.microsoft.com/office/powerpoint/2010/main" val="30454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49854C-7F65-3C8C-7513-22B2DCD7B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/>
          <a:stretch/>
        </p:blipFill>
        <p:spPr bwMode="auto">
          <a:xfrm>
            <a:off x="-621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Habilidades Blandas DeLaSalle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servicio, responsabilidad y adaptabilidad en la generación y participación de proyectos        tecnológicos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actualización constante referente a hardware y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honestidad y ética profesional en la generación, administración y el manejo de la información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disciplina y organización en el proceso de desarrollo de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Proactivo e innovador para proponer soluciones tecnológicas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Capacidad de juicio y razonamiento para resolver problemas mediante la implementación de tecnología.</a:t>
            </a:r>
          </a:p>
        </p:txBody>
      </p:sp>
    </p:spTree>
    <p:extLst>
      <p:ext uri="{BB962C8B-B14F-4D97-AF65-F5344CB8AC3E}">
        <p14:creationId xmlns:p14="http://schemas.microsoft.com/office/powerpoint/2010/main" val="46963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2854325"/>
            <a:ext cx="12185787" cy="1325563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Información Adicional</a:t>
            </a:r>
          </a:p>
        </p:txBody>
      </p:sp>
    </p:spTree>
    <p:extLst>
      <p:ext uri="{BB962C8B-B14F-4D97-AF65-F5344CB8AC3E}">
        <p14:creationId xmlns:p14="http://schemas.microsoft.com/office/powerpoint/2010/main" val="200888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Actividades Extra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825625"/>
            <a:ext cx="5562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Prácticas Profesionales</a:t>
            </a:r>
          </a:p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Servicio Social</a:t>
            </a:r>
          </a:p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Emprendedores</a:t>
            </a:r>
          </a:p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Materias Optativas</a:t>
            </a:r>
          </a:p>
          <a:p>
            <a:pPr marL="0" indent="0" algn="ctr">
              <a:buNone/>
            </a:pPr>
            <a:endParaRPr lang="es-MX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BEA018-946A-9A9B-DB39-81041D7E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487" y="1825625"/>
            <a:ext cx="5181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Laboratorio de Redes y Seguridad</a:t>
            </a:r>
          </a:p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Realidad Aumentada</a:t>
            </a:r>
          </a:p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Laboratorio de Desarrollo Tecnológico para IOS</a:t>
            </a:r>
          </a:p>
        </p:txBody>
      </p:sp>
    </p:spTree>
    <p:extLst>
      <p:ext uri="{BB962C8B-B14F-4D97-AF65-F5344CB8AC3E}">
        <p14:creationId xmlns:p14="http://schemas.microsoft.com/office/powerpoint/2010/main" val="144541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825625"/>
            <a:ext cx="5562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materias obligatorias están más dispersas que los porcentajes del ANIEI, pero se compensa con las Optativas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BEA018-946A-9A9B-DB39-81041D7E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487" y="1825625"/>
            <a:ext cx="5181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Si bien la dispersión de materias es menor no hay forma de nivelarlo con materias extra</a:t>
            </a:r>
          </a:p>
        </p:txBody>
      </p:sp>
    </p:spTree>
    <p:extLst>
      <p:ext uri="{BB962C8B-B14F-4D97-AF65-F5344CB8AC3E}">
        <p14:creationId xmlns:p14="http://schemas.microsoft.com/office/powerpoint/2010/main" val="386956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Otra Información Útil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825625"/>
            <a:ext cx="5562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Costo: $700 examen, $850 inscripción, $875 Revalidación (Inscripción Semestral)</a:t>
            </a:r>
          </a:p>
          <a:p>
            <a:pPr marL="0" indent="0" algn="ctr">
              <a:buNone/>
            </a:pPr>
            <a:r>
              <a:rPr lang="es-MX" sz="3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Certificado por CONAIC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BEA018-946A-9A9B-DB39-81041D7E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487" y="1825625"/>
            <a:ext cx="5181600" cy="4351338"/>
          </a:xfrm>
        </p:spPr>
        <p:txBody>
          <a:bodyPr numCol="1" anchor="ctr">
            <a:normAutofit/>
          </a:bodyPr>
          <a:lstStyle/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Costo: Una inscripción semestral y 5 pagos de colegiatura al semestre de $9,310.00</a:t>
            </a:r>
          </a:p>
          <a:p>
            <a:pPr marL="0" indent="0" algn="ctr">
              <a:buNone/>
            </a:pPr>
            <a:r>
              <a:rPr lang="es-MX" sz="3600" dirty="0">
                <a:latin typeface="Aharoni" panose="02010803020104030203" pitchFamily="2" charset="-79"/>
                <a:cs typeface="Aharoni" panose="02010803020104030203" pitchFamily="2" charset="-79"/>
              </a:rPr>
              <a:t>Certificado por CONAIC</a:t>
            </a:r>
          </a:p>
        </p:txBody>
      </p:sp>
    </p:spTree>
    <p:extLst>
      <p:ext uri="{BB962C8B-B14F-4D97-AF65-F5344CB8AC3E}">
        <p14:creationId xmlns:p14="http://schemas.microsoft.com/office/powerpoint/2010/main" val="412647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Objetivo del Programa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825625"/>
            <a:ext cx="55626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Formar profesionales en el proceso de desarrollo y la evolución de sistemas de software a pequeña y gran escala, que solucionen problemas dentro de diferentes áreas de concentración, utilizando las herramientas adecuadas para optimizar los recursos de tiempo y costo, con apego a la ética profesional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BEA018-946A-9A9B-DB39-81041D7E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487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Formar profesionistas capaces de desarrollar Software basado en procesos, aplicando modelos de calidad y trabajo colaborativo, a través de la innovación tecnológica y buenas prácticas, para generar aplicaciones multiplataforma e inteligencia de negocios en un entorno globalizado</a:t>
            </a:r>
          </a:p>
        </p:txBody>
      </p:sp>
    </p:spTree>
    <p:extLst>
      <p:ext uri="{BB962C8B-B14F-4D97-AF65-F5344CB8AC3E}">
        <p14:creationId xmlns:p14="http://schemas.microsoft.com/office/powerpoint/2010/main" val="360647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2854325"/>
            <a:ext cx="12185787" cy="1325563"/>
          </a:xfrm>
        </p:spPr>
        <p:txBody>
          <a:bodyPr>
            <a:noAutofit/>
          </a:bodyPr>
          <a:lstStyle/>
          <a:p>
            <a:pPr algn="ctr"/>
            <a:r>
              <a:rPr lang="es-MX" sz="6000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Comparación con ANIEI</a:t>
            </a:r>
          </a:p>
        </p:txBody>
      </p:sp>
    </p:spTree>
    <p:extLst>
      <p:ext uri="{BB962C8B-B14F-4D97-AF65-F5344CB8AC3E}">
        <p14:creationId xmlns:p14="http://schemas.microsoft.com/office/powerpoint/2010/main" val="270598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93DE4AB-8439-0F17-8533-B56F2731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9787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48"/>
          <a:stretch/>
        </p:blipFill>
        <p:spPr bwMode="auto">
          <a:xfrm>
            <a:off x="1" y="-2112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Porcentaje de Asignaturas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825625"/>
            <a:ext cx="5562600" cy="4351338"/>
          </a:xfrm>
        </p:spPr>
        <p:txBody>
          <a:bodyPr numCol="2"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Entorno Social: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11.57%/12.50%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Matemáticas: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25.75%/12.50%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Arq. de Computadoras: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7.84%/7.50%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Redes: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7.84%/7.50%</a:t>
            </a:r>
          </a:p>
          <a:p>
            <a:pPr marL="0" indent="0" algn="ctr">
              <a:buNone/>
            </a:pPr>
            <a:endParaRPr lang="es-MX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de Base: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5.60%/7.50%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Prog. y IS: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33.21%/22.50%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Tratamiento de Información: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5.60%/20.00%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Interacción Hombre-Máquina:</a:t>
            </a:r>
          </a:p>
          <a:p>
            <a:pPr marL="0" indent="0" algn="ctr">
              <a:buNone/>
            </a:pPr>
            <a:r>
              <a:rPr lang="es-MX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2.61%/10.00%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BEA018-946A-9A9B-DB39-81041D7EB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6487" y="1825625"/>
            <a:ext cx="5181600" cy="4351338"/>
          </a:xfrm>
        </p:spPr>
        <p:txBody>
          <a:bodyPr numCol="2"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Entorno Social: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20.37%/12.50%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Matemáticas: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7.41%/12.50%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Arq. de Computadoras: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5.56%/7.50%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Redes: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12.96%/7.50%</a:t>
            </a:r>
          </a:p>
          <a:p>
            <a:pPr marL="0" indent="0" algn="ctr">
              <a:buNone/>
            </a:pPr>
            <a:endParaRPr lang="es-MX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Software de Base: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9.26%/12.50%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Prog. y IS: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24.07%/22.50%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Tratamiento de Información: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12.96%/20.00%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Interacción Hombre-Máquina:</a:t>
            </a:r>
          </a:p>
          <a:p>
            <a:pPr marL="0" indent="0" algn="ctr">
              <a:buNone/>
            </a:pPr>
            <a:r>
              <a:rPr lang="es-MX" dirty="0">
                <a:latin typeface="Aharoni" panose="02010803020104030203" pitchFamily="2" charset="-79"/>
                <a:cs typeface="Aharoni" panose="02010803020104030203" pitchFamily="2" charset="-79"/>
              </a:rPr>
              <a:t>7.41%/10.00%</a:t>
            </a:r>
          </a:p>
        </p:txBody>
      </p:sp>
    </p:spTree>
    <p:extLst>
      <p:ext uri="{BB962C8B-B14F-4D97-AF65-F5344CB8AC3E}">
        <p14:creationId xmlns:p14="http://schemas.microsoft.com/office/powerpoint/2010/main" val="253380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1" r="-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Conocimientos Técnicos UADY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 lnSpcReduction="10000"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Metodologías y técnicas para el desarrollo de software a pequeña y gran escala, tales como desarrollo de requerimientos, interacción humano-computadora, diseño, construcción, evolución, pruebas y aquellos relacionados con la administración, como el aseguramiento de la calidad y la administración de proyectos.</a:t>
            </a: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ciencias computacionales, que le permitan la aplicación viable de algoritmos, estructuras de datos y lenguajes de programación en el desarrollo de software.</a:t>
            </a: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herramientas para la especificación y el modelado de sistemas de software, así como para la evaluación de los procesos y productos de software para su mejora.</a:t>
            </a:r>
          </a:p>
        </p:txBody>
      </p:sp>
    </p:spTree>
    <p:extLst>
      <p:ext uri="{BB962C8B-B14F-4D97-AF65-F5344CB8AC3E}">
        <p14:creationId xmlns:p14="http://schemas.microsoft.com/office/powerpoint/2010/main" val="20152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1" r="-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Conocimientos Técnicos UADY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y optimización de tiempo y costo de los recursos involucrados en el desarrollo de software.</a:t>
            </a: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entorno social para describir los factores sociales, políticos, ecológicos y éticos relacionados con el desarrollo tecnológico y el desempeño profesional.</a:t>
            </a: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áreas de investigación relacionadas con la Ingeniería de Software.</a:t>
            </a:r>
          </a:p>
        </p:txBody>
      </p:sp>
    </p:spTree>
    <p:extLst>
      <p:ext uri="{BB962C8B-B14F-4D97-AF65-F5344CB8AC3E}">
        <p14:creationId xmlns:p14="http://schemas.microsoft.com/office/powerpoint/2010/main" val="400321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5A59DE-6E2D-C6D4-1582-56B62EFFF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/>
          <a:stretch/>
        </p:blipFill>
        <p:spPr bwMode="auto">
          <a:xfrm>
            <a:off x="-621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Conocimientos Técnicos DeLaSalle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Análisis, diseño y desarrollo de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de sistemas computacionales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Enfoque al uso y aplicación de múltiples paradigmas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Metodologías y procesos de desarrollo de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de proyectos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Ingeniería de requerimientos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colaborativo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Pruebas de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Ingeniería de calidad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Manejo, aplicación, administración y generación de sistemas de desarrollo de software para múltiples plataformas y de múltiples arquitecturas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de sistemas de escritorio, web y tecnologías móviles</a:t>
            </a:r>
          </a:p>
        </p:txBody>
      </p:sp>
    </p:spTree>
    <p:extLst>
      <p:ext uri="{BB962C8B-B14F-4D97-AF65-F5344CB8AC3E}">
        <p14:creationId xmlns:p14="http://schemas.microsoft.com/office/powerpoint/2010/main" val="24151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A2BA1C6C-CD43-B8EF-FA49-219C2D4C7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3"/>
          <a:stretch/>
        </p:blipFill>
        <p:spPr bwMode="auto">
          <a:xfrm>
            <a:off x="-621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Conocimientos Técnicos DeLaSalle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de sistemas inteligentes 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Inteligencia de negocios y minería de datos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Redes de cómputo: LAN, WAN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Seguridad informática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Generación, manipulación y administración de bases de datos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Manipulación de programas de código abierto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Aplicación de software libre 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de negocios y valuación de software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Modelos formales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Desarrollo de sistemas Geo -Referenciados</a:t>
            </a:r>
          </a:p>
          <a:p>
            <a:pPr>
              <a:buSzPct val="100000"/>
            </a:pPr>
            <a:r>
              <a:rPr lang="es-MX" sz="26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Administración de riesgos</a:t>
            </a:r>
          </a:p>
          <a:p>
            <a:pPr>
              <a:buSzPct val="100000"/>
            </a:pPr>
            <a:endParaRPr lang="es-MX" sz="26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949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58DFA67-3EF7-2F63-EFD8-1A76DB3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1" r="-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79EDEF-0288-48D9-2CB3-AF732D74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" y="147637"/>
            <a:ext cx="12185787" cy="1325563"/>
          </a:xfrm>
        </p:spPr>
        <p:txBody>
          <a:bodyPr/>
          <a:lstStyle/>
          <a:p>
            <a:pPr algn="ctr"/>
            <a:r>
              <a:rPr lang="es-MX" dirty="0">
                <a:ln w="38100">
                  <a:noFill/>
                </a:ln>
                <a:solidFill>
                  <a:schemeClr val="accent6">
                    <a:lumMod val="50000"/>
                  </a:schemeClr>
                </a:solidFill>
                <a:latin typeface="Amasis MT Pro Black" panose="02040A04050005020304" pitchFamily="18" charset="0"/>
              </a:rPr>
              <a:t>Habilidades Técnicas UADY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8D19F-5289-9ACE-30D5-A519475D8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325563"/>
            <a:ext cx="11544299" cy="5384800"/>
          </a:xfrm>
        </p:spPr>
        <p:txBody>
          <a:bodyPr numCol="2">
            <a:normAutofit/>
          </a:bodyPr>
          <a:lstStyle/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Trabajar como parte de un equipo en el desarrollo y evolución de productos de software.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Explicar el proceso para determinar las necesidades del cliente y traducirlos a requisitos de software.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Reconciliar objetivos en conflicto, considerando compromisos con las limitaciones de costo, tiempo, conocimiento, sistemas existentes y de las organizaciones involucradas.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Diseñar soluciones apropiadas en una o más áreas de concentración, usando enfoques de ingeniería que integren temas éticos, sociales, legales y económicos.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Entender y aplicar teorías, modelos y técnicas que provean una base para el diseño, desarrollo, verificación e implantación del software.</a:t>
            </a:r>
          </a:p>
          <a:p>
            <a:pPr>
              <a:buSzPct val="100000"/>
            </a:pPr>
            <a:r>
              <a:rPr lang="es-MX" sz="22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Negociar y trabajar profesionalmente, liderar cuando sea necesario y comunicarse efectivamente con los interesados en un ambiente de Ingeniería de Software.</a:t>
            </a:r>
          </a:p>
          <a:p>
            <a:pPr>
              <a:buSzPct val="100000"/>
            </a:pPr>
            <a:endParaRPr lang="es-MX" sz="22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6072068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RegularSeed_2SEEDS">
      <a:dk1>
        <a:srgbClr val="000000"/>
      </a:dk1>
      <a:lt1>
        <a:srgbClr val="FFFFFF"/>
      </a:lt1>
      <a:dk2>
        <a:srgbClr val="20301B"/>
      </a:dk2>
      <a:lt2>
        <a:srgbClr val="F0F1F3"/>
      </a:lt2>
      <a:accent1>
        <a:srgbClr val="CF9917"/>
      </a:accent1>
      <a:accent2>
        <a:srgbClr val="E76029"/>
      </a:accent2>
      <a:accent3>
        <a:srgbClr val="98A91E"/>
      </a:accent3>
      <a:accent4>
        <a:srgbClr val="16AFCE"/>
      </a:accent4>
      <a:accent5>
        <a:srgbClr val="2978E7"/>
      </a:accent5>
      <a:accent6>
        <a:srgbClr val="4141DC"/>
      </a:accent6>
      <a:hlink>
        <a:srgbClr val="3F65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1070</Words>
  <Application>Microsoft Office PowerPoint</Application>
  <PresentationFormat>Panorámica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Aharoni</vt:lpstr>
      <vt:lpstr>Amasis MT Pro Black</vt:lpstr>
      <vt:lpstr>Arial</vt:lpstr>
      <vt:lpstr>Avenir Next LT Pro</vt:lpstr>
      <vt:lpstr>Posterama</vt:lpstr>
      <vt:lpstr>SineVTI</vt:lpstr>
      <vt:lpstr>VS</vt:lpstr>
      <vt:lpstr>Objetivo del Programa</vt:lpstr>
      <vt:lpstr>Comparación con ANIEI</vt:lpstr>
      <vt:lpstr>Porcentaje de Asignaturas</vt:lpstr>
      <vt:lpstr>Conocimientos Técnicos UADY</vt:lpstr>
      <vt:lpstr>Conocimientos Técnicos UADY</vt:lpstr>
      <vt:lpstr>Conocimientos Técnicos DeLaSalle</vt:lpstr>
      <vt:lpstr>Conocimientos Técnicos DeLaSalle</vt:lpstr>
      <vt:lpstr>Habilidades Técnicas UADY</vt:lpstr>
      <vt:lpstr>Habilidades Técnicas DeLaSalle</vt:lpstr>
      <vt:lpstr>Habilidades Blandas UADY</vt:lpstr>
      <vt:lpstr>Habilidades Técnicas DeLaSalle</vt:lpstr>
      <vt:lpstr>Habilidades Blandas DeLaSalle</vt:lpstr>
      <vt:lpstr>Información Adicional</vt:lpstr>
      <vt:lpstr>Actividades Extra</vt:lpstr>
      <vt:lpstr>Desventajas</vt:lpstr>
      <vt:lpstr>Otra Información Útil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</dc:title>
  <dc:creator>Jairo Gerardo Espinoza Tec</dc:creator>
  <cp:lastModifiedBy>Jairo Gerardo Espinoza Tec</cp:lastModifiedBy>
  <cp:revision>2</cp:revision>
  <dcterms:created xsi:type="dcterms:W3CDTF">2023-09-17T21:07:56Z</dcterms:created>
  <dcterms:modified xsi:type="dcterms:W3CDTF">2023-09-19T03:13:37Z</dcterms:modified>
</cp:coreProperties>
</file>